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70" r:id="rId6"/>
    <p:sldId id="261" r:id="rId7"/>
    <p:sldId id="262" r:id="rId8"/>
    <p:sldId id="265" r:id="rId9"/>
    <p:sldId id="263" r:id="rId10"/>
    <p:sldId id="268" r:id="rId11"/>
    <p:sldId id="259" r:id="rId12"/>
    <p:sldId id="269" r:id="rId13"/>
    <p:sldId id="271" r:id="rId14"/>
    <p:sldId id="264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2" autoAdjust="0"/>
  </p:normalViewPr>
  <p:slideViewPr>
    <p:cSldViewPr>
      <p:cViewPr varScale="1">
        <p:scale>
          <a:sx n="103" d="100"/>
          <a:sy n="103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E718-27BD-4685-81C0-9543661F2129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FEB3-162C-4B6C-8747-C7ACB285A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last updated in 2010.  They expire every 7 years.  Due for</a:t>
            </a:r>
            <a:r>
              <a:rPr lang="en-US" baseline="0" dirty="0" smtClean="0"/>
              <a:t> updated plan to continue to be eligible for state funding.  State has very specific requirements as to what is included in an OSRP.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FEB3-162C-4B6C-8747-C7ACB285A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B851ED-A572-4D21-AD1F-B7C1D55DA04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4876253-2CC1-41AD-A40C-79481AC33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mailto:mrhodes@frcog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76200"/>
            <a:ext cx="32766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Leverett Open Space and Recreation Plan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352800"/>
            <a:ext cx="31242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Meeting</a:t>
            </a:r>
            <a:endParaRPr lang="en-US" dirty="0"/>
          </a:p>
          <a:p>
            <a:r>
              <a:rPr lang="en-US" dirty="0" smtClean="0"/>
              <a:t>May 28, 2019</a:t>
            </a:r>
            <a:endParaRPr lang="en-US" dirty="0"/>
          </a:p>
        </p:txBody>
      </p:sp>
      <p:pic>
        <p:nvPicPr>
          <p:cNvPr id="1026" name="Picture 2" descr="NA02443_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4941"/>
            <a:ext cx="906462" cy="1868487"/>
          </a:xfrm>
          <a:prstGeom prst="rect">
            <a:avLst/>
          </a:prstGeom>
          <a:noFill/>
          <a:ln w="9525" algn="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NA02431_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4610503"/>
            <a:ext cx="1527175" cy="1844675"/>
          </a:xfrm>
          <a:prstGeom prst="rect">
            <a:avLst/>
          </a:prstGeom>
          <a:noFill/>
          <a:ln w="9525" algn="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NA02413_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4500966"/>
            <a:ext cx="1844675" cy="1927225"/>
          </a:xfrm>
          <a:prstGeom prst="rect">
            <a:avLst/>
          </a:prstGeom>
          <a:noFill/>
          <a:ln w="9525" algn="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/>
              <a:t>Objectives &amp;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43434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GOAL 2: Protect and Preserve Natural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GIS &amp; field assessments to identify priority protection areas.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Pursue ways to protect &amp; enhance priority protection areas.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Protect land in Stoddard Hill area.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Explore tax title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Place Conservation Restrictions on RGT &amp; Town-owned lands for permanent protection.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Set aside protected lands for wildlife &amp; limit active recreation.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/>
              <a:t>Objectives &amp;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8514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Assess critical water resources.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Mitigate salt use on roads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Assess vulnerabilities of groundwater drinking sources.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Assess ways to increase resiliency due to climate change.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232604" cy="28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/>
              <a:t>Objectives &amp;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GOAL 3: Improve &amp; Maintain Public Education Related to Open Space.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 trail maps, guides, signage.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Maintain public info space on library and post info on website.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Continue to organize trail hikes in Town.</a:t>
            </a:r>
            <a:endParaRPr lang="en-US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4867"/>
            <a:ext cx="3543576" cy="23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/>
              <a:t>Objectives &amp;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41910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GOAL 4: Promote Wide Recreational Usage of Natural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 use of Leverett Pond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Nuisance Aquatic Plant Management Plan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Kayaks for public use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Expand trails around Town.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Improve access to open space for all residents.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Accessible trail possibly at Elementary School with nature-based fitness options.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Implement Complete Streets on roadways.</a:t>
            </a: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comment</a:t>
            </a:r>
          </a:p>
          <a:p>
            <a:pPr lvl="1"/>
            <a:r>
              <a:rPr lang="en-US" dirty="0"/>
              <a:t>Obtain </a:t>
            </a:r>
            <a:r>
              <a:rPr lang="en-US" u="sng" dirty="0"/>
              <a:t>required</a:t>
            </a:r>
            <a:r>
              <a:rPr lang="en-US" dirty="0"/>
              <a:t> letters of review from:</a:t>
            </a:r>
          </a:p>
          <a:p>
            <a:pPr lvl="2"/>
            <a:r>
              <a:rPr lang="en-US" dirty="0"/>
              <a:t>Select </a:t>
            </a:r>
            <a:r>
              <a:rPr lang="en-US" dirty="0" smtClean="0"/>
              <a:t>Board </a:t>
            </a:r>
            <a:r>
              <a:rPr lang="en-US" dirty="0"/>
              <a:t>&amp; </a:t>
            </a:r>
            <a:r>
              <a:rPr lang="en-US" dirty="0" smtClean="0"/>
              <a:t>Planning Board</a:t>
            </a:r>
            <a:endParaRPr lang="en-US" dirty="0"/>
          </a:p>
          <a:p>
            <a:pPr lvl="1"/>
            <a:r>
              <a:rPr lang="en-US" dirty="0" smtClean="0"/>
              <a:t>If possible, obtain </a:t>
            </a:r>
            <a:r>
              <a:rPr lang="en-US" dirty="0"/>
              <a:t>letters of review </a:t>
            </a:r>
            <a:r>
              <a:rPr lang="en-US" dirty="0" smtClean="0"/>
              <a:t>from :</a:t>
            </a:r>
          </a:p>
          <a:p>
            <a:pPr lvl="2"/>
            <a:r>
              <a:rPr lang="en-US" dirty="0" smtClean="0"/>
              <a:t>Conservation Commission</a:t>
            </a:r>
          </a:p>
          <a:p>
            <a:pPr lvl="2"/>
            <a:r>
              <a:rPr lang="en-US" dirty="0" smtClean="0"/>
              <a:t>Recreation Committee</a:t>
            </a:r>
          </a:p>
          <a:p>
            <a:pPr lvl="2"/>
            <a:r>
              <a:rPr lang="en-US" dirty="0" smtClean="0"/>
              <a:t>Board </a:t>
            </a:r>
            <a:r>
              <a:rPr lang="en-US" dirty="0"/>
              <a:t>of </a:t>
            </a:r>
            <a:r>
              <a:rPr lang="en-US" dirty="0" smtClean="0"/>
              <a:t>Health</a:t>
            </a:r>
            <a:endParaRPr lang="en-US" dirty="0"/>
          </a:p>
          <a:p>
            <a:pPr lvl="1"/>
            <a:r>
              <a:rPr lang="en-US" dirty="0"/>
              <a:t>Incorporate feedback received.</a:t>
            </a:r>
          </a:p>
          <a:p>
            <a:r>
              <a:rPr lang="en-US" dirty="0" smtClean="0"/>
              <a:t>Submit Draft Plan to State</a:t>
            </a:r>
          </a:p>
          <a:p>
            <a:pPr marL="68580" indent="0">
              <a:buNone/>
            </a:pPr>
            <a:r>
              <a:rPr lang="en-US" dirty="0" smtClean="0"/>
              <a:t> for approval.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56" y="4724400"/>
            <a:ext cx="3621882" cy="20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Comments?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6552"/>
            <a:ext cx="6777317" cy="3508977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/>
              <a:t>Comments </a:t>
            </a:r>
            <a:r>
              <a:rPr lang="en-US" u="sng" dirty="0" smtClean="0"/>
              <a:t>due by Friday, June 14</a:t>
            </a:r>
            <a:r>
              <a:rPr lang="en-US" u="sng" baseline="30000" dirty="0" smtClean="0"/>
              <a:t>th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Send to Megan Rhodes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mrhodes@frcog.org</a:t>
            </a:r>
            <a:r>
              <a:rPr lang="en-US" dirty="0" smtClean="0"/>
              <a:t> or call (413) 774-3167 x132.</a:t>
            </a:r>
          </a:p>
        </p:txBody>
      </p:sp>
      <p:pic>
        <p:nvPicPr>
          <p:cNvPr id="5" name="Picture 2" descr="NA02443_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511286"/>
            <a:ext cx="906462" cy="1868487"/>
          </a:xfrm>
          <a:prstGeom prst="rect">
            <a:avLst/>
          </a:prstGeom>
          <a:noFill/>
          <a:ln w="9525" algn="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NA02431_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566848"/>
            <a:ext cx="1527175" cy="1844675"/>
          </a:xfrm>
          <a:prstGeom prst="rect">
            <a:avLst/>
          </a:prstGeom>
          <a:noFill/>
          <a:ln w="9525" algn="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4" descr="NA02413_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57311"/>
            <a:ext cx="1844675" cy="1927225"/>
          </a:xfrm>
          <a:prstGeom prst="rect">
            <a:avLst/>
          </a:prstGeom>
          <a:noFill/>
          <a:ln w="9525" algn="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Plan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77317" cy="4080029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100" dirty="0" smtClean="0">
                <a:solidFill>
                  <a:schemeClr val="tx1"/>
                </a:solidFill>
              </a:rPr>
              <a:t>Provides </a:t>
            </a:r>
            <a:r>
              <a:rPr lang="en-US" sz="2100" dirty="0">
                <a:solidFill>
                  <a:schemeClr val="tx1"/>
                </a:solidFill>
              </a:rPr>
              <a:t>c</a:t>
            </a:r>
            <a:r>
              <a:rPr lang="en-US" sz="2100" dirty="0" smtClean="0">
                <a:solidFill>
                  <a:schemeClr val="tx1"/>
                </a:solidFill>
              </a:rPr>
              <a:t>omprehensive </a:t>
            </a:r>
            <a:r>
              <a:rPr lang="en-US" sz="2100" dirty="0">
                <a:solidFill>
                  <a:schemeClr val="tx1"/>
                </a:solidFill>
              </a:rPr>
              <a:t>inventory of the </a:t>
            </a:r>
            <a:r>
              <a:rPr lang="en-US" sz="2100" dirty="0" smtClean="0">
                <a:solidFill>
                  <a:schemeClr val="tx1"/>
                </a:solidFill>
              </a:rPr>
              <a:t>Town’s natural &amp; recreational resources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457200" indent="-457200"/>
            <a:r>
              <a:rPr lang="en-US" sz="2100" dirty="0" smtClean="0">
                <a:solidFill>
                  <a:schemeClr val="tx1"/>
                </a:solidFill>
              </a:rPr>
              <a:t>Conducts an analysis </a:t>
            </a:r>
            <a:r>
              <a:rPr lang="en-US" sz="2100" dirty="0">
                <a:solidFill>
                  <a:schemeClr val="tx1"/>
                </a:solidFill>
              </a:rPr>
              <a:t>of the </a:t>
            </a:r>
            <a:r>
              <a:rPr lang="en-US" sz="2100" dirty="0" smtClean="0">
                <a:solidFill>
                  <a:schemeClr val="tx1"/>
                </a:solidFill>
              </a:rPr>
              <a:t>open </a:t>
            </a:r>
            <a:r>
              <a:rPr lang="en-US" sz="2100" dirty="0">
                <a:solidFill>
                  <a:schemeClr val="tx1"/>
                </a:solidFill>
              </a:rPr>
              <a:t>space </a:t>
            </a:r>
            <a:r>
              <a:rPr lang="en-US" sz="2100" dirty="0" smtClean="0">
                <a:solidFill>
                  <a:schemeClr val="tx1"/>
                </a:solidFill>
              </a:rPr>
              <a:t>&amp; recreation </a:t>
            </a:r>
            <a:r>
              <a:rPr lang="en-US" sz="2100" dirty="0">
                <a:solidFill>
                  <a:schemeClr val="tx1"/>
                </a:solidFill>
              </a:rPr>
              <a:t>needs.</a:t>
            </a:r>
          </a:p>
          <a:p>
            <a:pPr marL="457200" indent="-457200"/>
            <a:r>
              <a:rPr lang="en-US" sz="2100" dirty="0" smtClean="0">
                <a:solidFill>
                  <a:schemeClr val="tx1"/>
                </a:solidFill>
              </a:rPr>
              <a:t>Outlines </a:t>
            </a:r>
            <a:r>
              <a:rPr lang="en-US" sz="2100" dirty="0">
                <a:solidFill>
                  <a:schemeClr val="tx1"/>
                </a:solidFill>
              </a:rPr>
              <a:t>real steps </a:t>
            </a:r>
            <a:r>
              <a:rPr lang="en-US" sz="2100" dirty="0" smtClean="0">
                <a:solidFill>
                  <a:schemeClr val="tx1"/>
                </a:solidFill>
              </a:rPr>
              <a:t>to </a:t>
            </a:r>
            <a:r>
              <a:rPr lang="en-US" sz="2100" dirty="0">
                <a:solidFill>
                  <a:schemeClr val="tx1"/>
                </a:solidFill>
              </a:rPr>
              <a:t>achieve its </a:t>
            </a:r>
            <a:r>
              <a:rPr lang="en-US" sz="2100" dirty="0" smtClean="0">
                <a:solidFill>
                  <a:schemeClr val="tx1"/>
                </a:solidFill>
              </a:rPr>
              <a:t>goals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457200" indent="-457200"/>
            <a:r>
              <a:rPr lang="en-US" sz="2100" dirty="0" smtClean="0">
                <a:solidFill>
                  <a:schemeClr val="tx1"/>
                </a:solidFill>
              </a:rPr>
              <a:t>Makes </a:t>
            </a:r>
            <a:r>
              <a:rPr lang="en-US" sz="2100" dirty="0">
                <a:solidFill>
                  <a:schemeClr val="tx1"/>
                </a:solidFill>
              </a:rPr>
              <a:t>the Town eligible for state and federal grants for open space </a:t>
            </a:r>
            <a:r>
              <a:rPr lang="en-US" sz="2100" dirty="0" smtClean="0">
                <a:solidFill>
                  <a:schemeClr val="tx1"/>
                </a:solidFill>
              </a:rPr>
              <a:t>&amp;recreation </a:t>
            </a:r>
            <a:r>
              <a:rPr lang="en-US" sz="2100" dirty="0">
                <a:solidFill>
                  <a:schemeClr val="tx1"/>
                </a:solidFill>
              </a:rPr>
              <a:t>projects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Update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3508977"/>
          </a:xfrm>
        </p:spPr>
        <p:txBody>
          <a:bodyPr/>
          <a:lstStyle/>
          <a:p>
            <a:r>
              <a:rPr lang="en-US" dirty="0" smtClean="0"/>
              <a:t>Open Space Committee first met in May 2017.</a:t>
            </a:r>
          </a:p>
          <a:p>
            <a:r>
              <a:rPr lang="en-US" dirty="0" smtClean="0"/>
              <a:t>Survey distributed in April 2019.</a:t>
            </a:r>
          </a:p>
          <a:p>
            <a:pPr lvl="1"/>
            <a:r>
              <a:rPr lang="en-US" dirty="0" smtClean="0"/>
              <a:t>86 responses received (4% of population).</a:t>
            </a:r>
          </a:p>
          <a:p>
            <a:r>
              <a:rPr lang="en-US" dirty="0" smtClean="0"/>
              <a:t>There have been 11 public </a:t>
            </a:r>
            <a:r>
              <a:rPr lang="en-US" sz="2400" dirty="0" smtClean="0"/>
              <a:t>meetings during this update </a:t>
            </a:r>
          </a:p>
          <a:p>
            <a:pPr marL="365760" lvl="1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rocess.</a:t>
            </a:r>
            <a:endParaRPr lang="en-US" sz="24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82" y="4191000"/>
            <a:ext cx="3898538" cy="25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Top recreational &amp; open space resources in Town:</a:t>
            </a: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Town Trails (Rattlesnake Gutter and others)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Leverett Pond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Roadsides (for walking &amp; bicycling)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New England Peace Pagoda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Mt. Toby Trails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838200"/>
            <a:ext cx="7024744" cy="1143000"/>
          </a:xfrm>
        </p:spPr>
        <p:txBody>
          <a:bodyPr/>
          <a:lstStyle/>
          <a:p>
            <a:r>
              <a:rPr lang="en-US" dirty="0" smtClean="0"/>
              <a:t>Major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10747"/>
            <a:ext cx="6777317" cy="38485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Top recreational </a:t>
            </a:r>
            <a:r>
              <a:rPr lang="en-US" dirty="0" smtClean="0">
                <a:solidFill>
                  <a:schemeClr val="tx1"/>
                </a:solidFill>
              </a:rPr>
              <a:t>activities in Town:</a:t>
            </a:r>
            <a:endParaRPr lang="en-US" dirty="0" smtClean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Hiking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Walking/Running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Nature/Birdwatching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Skiing/</a:t>
            </a:r>
            <a:r>
              <a:rPr lang="en-US" dirty="0" err="1" smtClean="0">
                <a:solidFill>
                  <a:schemeClr val="tx1"/>
                </a:solidFill>
              </a:rPr>
              <a:t>Showshoeing</a:t>
            </a:r>
            <a:endParaRPr lang="en-US" dirty="0">
              <a:solidFill>
                <a:schemeClr val="tx1"/>
              </a:solidFill>
            </a:endParaRPr>
          </a:p>
          <a:p>
            <a:pPr marL="822960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Boating/Kayaking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0"/>
            <a:ext cx="2765089" cy="41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/>
              <a:t>Major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70299"/>
            <a:ext cx="7162800" cy="46305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Most Respondents suggested that installing way-finding signs to the Town’s amenities would be helpful in improving awareness (82%).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Many respondents felt that existing resources are in good condition (79%).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Walking &amp; bicycling are popular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 activities – need for safer roads 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was frequently mentioned.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35" y="3733800"/>
            <a:ext cx="2000363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6777317" cy="350897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 </a:t>
            </a:r>
            <a:r>
              <a:rPr lang="en-US" dirty="0" smtClean="0">
                <a:solidFill>
                  <a:schemeClr val="tx1"/>
                </a:solidFill>
              </a:rPr>
              <a:t>open space priorities </a:t>
            </a:r>
            <a:r>
              <a:rPr lang="en-US" dirty="0" smtClean="0">
                <a:solidFill>
                  <a:schemeClr val="tx1"/>
                </a:solidFill>
              </a:rPr>
              <a:t>for Town should be:</a:t>
            </a:r>
          </a:p>
          <a:p>
            <a:pPr lvl="1"/>
            <a:r>
              <a:rPr lang="en-US" dirty="0" smtClean="0"/>
              <a:t>Protect land for wildlife</a:t>
            </a:r>
            <a:endParaRPr lang="en-US" dirty="0"/>
          </a:p>
          <a:p>
            <a:pPr lvl="1"/>
            <a:r>
              <a:rPr lang="en-US" dirty="0" smtClean="0"/>
              <a:t>Protect land from development</a:t>
            </a:r>
            <a:endParaRPr lang="en-US" dirty="0"/>
          </a:p>
          <a:p>
            <a:pPr lvl="1"/>
            <a:r>
              <a:rPr lang="en-US" dirty="0" smtClean="0"/>
              <a:t>Protect drinking water resources</a:t>
            </a:r>
            <a:endParaRPr lang="en-US" dirty="0"/>
          </a:p>
          <a:p>
            <a:pPr lvl="1"/>
            <a:r>
              <a:rPr lang="en-US" dirty="0" smtClean="0"/>
              <a:t>Protect land along rivers and streams</a:t>
            </a:r>
          </a:p>
          <a:p>
            <a:pPr lvl="1"/>
            <a:r>
              <a:rPr lang="en-US" dirty="0" smtClean="0"/>
              <a:t>Encourage agriculture and protect farmland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3" y="4267200"/>
            <a:ext cx="232117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Population </a:t>
            </a:r>
            <a:r>
              <a:rPr lang="en-US" dirty="0" smtClean="0">
                <a:solidFill>
                  <a:schemeClr val="tx1"/>
                </a:solidFill>
              </a:rPr>
              <a:t>continues to increase.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Seniors will compose 40% of population by 2035.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Much </a:t>
            </a:r>
            <a:r>
              <a:rPr lang="en-US" dirty="0">
                <a:solidFill>
                  <a:schemeClr val="tx1"/>
                </a:solidFill>
              </a:rPr>
              <a:t>of the Town is protected from development and has strong natural resource zoning.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</a:t>
            </a:r>
            <a:r>
              <a:rPr lang="en-US" dirty="0" smtClean="0">
                <a:solidFill>
                  <a:schemeClr val="tx1"/>
                </a:solidFill>
              </a:rPr>
              <a:t>are many unique </a:t>
            </a:r>
            <a:r>
              <a:rPr lang="en-US" dirty="0" smtClean="0">
                <a:solidFill>
                  <a:schemeClr val="tx1"/>
                </a:solidFill>
              </a:rPr>
              <a:t>natural and historic </a:t>
            </a:r>
            <a:r>
              <a:rPr lang="en-US" dirty="0" smtClean="0">
                <a:solidFill>
                  <a:schemeClr val="tx1"/>
                </a:solidFill>
              </a:rPr>
              <a:t>resources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617220" lvl="2"/>
            <a:r>
              <a:rPr lang="en-US" dirty="0">
                <a:solidFill>
                  <a:schemeClr val="tx1"/>
                </a:solidFill>
              </a:rPr>
              <a:t>Part of larger regional corridors of protected land</a:t>
            </a:r>
          </a:p>
          <a:p>
            <a:pPr marL="617220" lvl="2"/>
            <a:r>
              <a:rPr lang="en-US" dirty="0">
                <a:solidFill>
                  <a:schemeClr val="tx1"/>
                </a:solidFill>
              </a:rPr>
              <a:t>Historic mill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Climate change is very important to residents.</a:t>
            </a:r>
          </a:p>
        </p:txBody>
      </p:sp>
    </p:spTree>
    <p:extLst>
      <p:ext uri="{BB962C8B-B14F-4D97-AF65-F5344CB8AC3E}">
        <p14:creationId xmlns:p14="http://schemas.microsoft.com/office/powerpoint/2010/main" val="8692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Objectives &amp;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113" y="1676400"/>
            <a:ext cx="6777317" cy="43848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GOAL 1: Preserve Rural Character</a:t>
            </a:r>
          </a:p>
          <a:p>
            <a:r>
              <a:rPr lang="en-US" dirty="0" smtClean="0"/>
              <a:t>Preserve </a:t>
            </a:r>
            <a:r>
              <a:rPr lang="en-US" dirty="0"/>
              <a:t>historic and cultural resources including historic landscapes, homes, mills and cemeteries</a:t>
            </a:r>
            <a:r>
              <a:rPr lang="en-US" dirty="0" smtClean="0"/>
              <a:t>. </a:t>
            </a:r>
            <a:endParaRPr lang="en-US" sz="2100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Explore various zoning options for managing growth.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Establish restrictions on roadside shade trees.</a:t>
            </a:r>
            <a:endParaRPr lang="en-US" sz="2300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n-US" sz="2100" dirty="0" smtClean="0"/>
          </a:p>
          <a:p>
            <a:pPr marL="365760" lvl="1" indent="0">
              <a:buNone/>
            </a:pPr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615</TotalTime>
  <Words>647</Words>
  <Application>Microsoft Office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Austin</vt:lpstr>
      <vt:lpstr>Leverett Open Space and Recreation Plan Update</vt:lpstr>
      <vt:lpstr>Plan Purpose</vt:lpstr>
      <vt:lpstr>Update Process</vt:lpstr>
      <vt:lpstr>Major Survey Results</vt:lpstr>
      <vt:lpstr>Major Survey Results</vt:lpstr>
      <vt:lpstr>Major Survey Results</vt:lpstr>
      <vt:lpstr>Major Survey Results</vt:lpstr>
      <vt:lpstr>Findings</vt:lpstr>
      <vt:lpstr>Objectives &amp; Action Plan</vt:lpstr>
      <vt:lpstr>Objectives &amp; Action Plan</vt:lpstr>
      <vt:lpstr>Objectives &amp; Action Plan</vt:lpstr>
      <vt:lpstr>Objectives &amp; Action Plan</vt:lpstr>
      <vt:lpstr>Objectives &amp; Action Plan</vt:lpstr>
      <vt:lpstr>Next Steps</vt:lpstr>
      <vt:lpstr>Comments?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Erving Open Space and Recreation Plan Update 2018</dc:title>
  <dc:creator>Megan Rhodes</dc:creator>
  <cp:lastModifiedBy>Megan Rhodes</cp:lastModifiedBy>
  <cp:revision>47</cp:revision>
  <dcterms:created xsi:type="dcterms:W3CDTF">2018-05-16T12:52:25Z</dcterms:created>
  <dcterms:modified xsi:type="dcterms:W3CDTF">2019-05-22T16:52:00Z</dcterms:modified>
</cp:coreProperties>
</file>